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19" autoAdjust="0"/>
    <p:restoredTop sz="94660"/>
  </p:normalViewPr>
  <p:slideViewPr>
    <p:cSldViewPr snapToGrid="0">
      <p:cViewPr varScale="1">
        <p:scale>
          <a:sx n="68" d="100"/>
          <a:sy n="68" d="100"/>
        </p:scale>
        <p:origin x="-81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9E2181-FE4C-4CE9-AF2B-F0CDE011D2E4}" type="datetimeFigureOut">
              <a:rPr lang="en-US" smtClean="0"/>
              <a:pPr/>
              <a:t>2/10/2019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0D878B-C1D5-4F5A-8A88-5BE1C4CC3528}" type="slidenum">
              <a:rPr lang="en-US" smtClean="0"/>
              <a:pPr/>
              <a:t>‹#›</a:t>
            </a:fld>
            <a:endParaRPr lang="en-US" dirty="0"/>
          </a:p>
        </p:txBody>
      </p:sp>
    </p:spTree>
    <p:extLst>
      <p:ext uri="{BB962C8B-B14F-4D97-AF65-F5344CB8AC3E}">
        <p14:creationId xmlns="" xmlns:p14="http://schemas.microsoft.com/office/powerpoint/2010/main" val="764193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Johns Hopkins Hospital persistently underscores the importance of continuous quality improvement through patient-centered care. The hospital uses Healthcare Effectiveness Data and Information Set (HEDIS) to identify opportunities for improvement, track improvement, monitor success of quality improvement initiatives, and offer a set of measurement standards that often allow comparison with other plans and hence forming a basis for realistic targets for improvements (Johns Hopkins Medicine, 2018). Health Outcomes Survey (HOS) is used to assess the physical as well as mental health for a patient over two years’ period. CMS Star Ratings is used to measure Medicare beneficiaries’ encounter with their healthcare plans and the health care system.</a:t>
            </a:r>
          </a:p>
          <a:p>
            <a:pPr>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Ambulatory Surgical Centers of America applies the quality benchmarks of the payer to examine the match between quality and the cost of care (Prabhakar et al., 2017). Hospital outpatient quality reporting programs are used to measure the outcomes and efficiency of outpatient’s care services. Physician quality reporting system (PQRS) evaluates physicians encounter in an effort to address all barrier of quality outpatient care provision.</a:t>
            </a:r>
          </a:p>
          <a:p>
            <a:endParaRPr lang="en-US" dirty="0"/>
          </a:p>
        </p:txBody>
      </p:sp>
      <p:sp>
        <p:nvSpPr>
          <p:cNvPr id="4" name="Slide Number Placeholder 3"/>
          <p:cNvSpPr>
            <a:spLocks noGrp="1"/>
          </p:cNvSpPr>
          <p:nvPr>
            <p:ph type="sldNum" sz="quarter" idx="10"/>
          </p:nvPr>
        </p:nvSpPr>
        <p:spPr/>
        <p:txBody>
          <a:bodyPr/>
          <a:lstStyle/>
          <a:p>
            <a:fld id="{890D878B-C1D5-4F5A-8A88-5BE1C4CC3528}" type="slidenum">
              <a:rPr lang="en-US" smtClean="0"/>
              <a:pPr/>
              <a:t>3</a:t>
            </a:fld>
            <a:endParaRPr lang="en-US" dirty="0"/>
          </a:p>
        </p:txBody>
      </p:sp>
    </p:spTree>
    <p:extLst>
      <p:ext uri="{BB962C8B-B14F-4D97-AF65-F5344CB8AC3E}">
        <p14:creationId xmlns="" xmlns:p14="http://schemas.microsoft.com/office/powerpoint/2010/main" val="814069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organizations share the same orientation in ensuring improved patients encounter in the context of care (Johns Hopkins Medicine, 2018). Metrics are viewed as a basis for continuous quality improvement through active tracking and monitoring of health care service provision.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90D878B-C1D5-4F5A-8A88-5BE1C4CC3528}" type="slidenum">
              <a:rPr lang="en-US" smtClean="0"/>
              <a:pPr/>
              <a:t>5</a:t>
            </a:fld>
            <a:endParaRPr lang="en-US" dirty="0"/>
          </a:p>
        </p:txBody>
      </p:sp>
    </p:spTree>
    <p:extLst>
      <p:ext uri="{BB962C8B-B14F-4D97-AF65-F5344CB8AC3E}">
        <p14:creationId xmlns="" xmlns:p14="http://schemas.microsoft.com/office/powerpoint/2010/main" val="3701255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3151595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422142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3493210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1822661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2666213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398850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2937199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2801004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607021-76D8-4E4D-88E1-6C1C0FFD2353}" type="slidenum">
              <a:rPr lang="en-US" smtClean="0"/>
              <a:pPr/>
              <a:t>‹#›</a:t>
            </a:fld>
            <a:endParaRPr lang="en-US" dirty="0"/>
          </a:p>
        </p:txBody>
      </p:sp>
      <p:sp>
        <p:nvSpPr>
          <p:cNvPr id="5" name="Date Placeholder 4"/>
          <p:cNvSpPr>
            <a:spLocks noGrp="1"/>
          </p:cNvSpPr>
          <p:nvPr>
            <p:ph type="dt" sz="half" idx="10"/>
          </p:nvPr>
        </p:nvSpPr>
        <p:spPr/>
        <p:txBody>
          <a:bodyPr/>
          <a:lstStyle/>
          <a:p>
            <a:fld id="{E8B937E8-8989-4046-A483-27D254120CD4}" type="datetimeFigureOut">
              <a:rPr lang="en-US" smtClean="0"/>
              <a:pPr/>
              <a:t>2/10/2019</a:t>
            </a:fld>
            <a:endParaRPr lang="en-US" dirty="0"/>
          </a:p>
        </p:txBody>
      </p:sp>
    </p:spTree>
    <p:extLst>
      <p:ext uri="{BB962C8B-B14F-4D97-AF65-F5344CB8AC3E}">
        <p14:creationId xmlns="" xmlns:p14="http://schemas.microsoft.com/office/powerpoint/2010/main" val="1401547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2511489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900939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3127833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604667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1420832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1225318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131667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F607021-76D8-4E4D-88E1-6C1C0FFD2353}" type="slidenum">
              <a:rPr lang="en-US" smtClean="0"/>
              <a:pPr/>
              <a:t>‹#›</a:t>
            </a:fld>
            <a:endParaRPr lang="en-US" dirty="0"/>
          </a:p>
        </p:txBody>
      </p:sp>
    </p:spTree>
    <p:extLst>
      <p:ext uri="{BB962C8B-B14F-4D97-AF65-F5344CB8AC3E}">
        <p14:creationId xmlns="" xmlns:p14="http://schemas.microsoft.com/office/powerpoint/2010/main" val="423021803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hopkinsmedicine.org/johns_hopkins_healthcare/providers_physicians/health_care_performance_measures/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81183" y="2403895"/>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Quality Dimensions in Healthcare Organizations.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1702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754966"/>
          </a:xfrm>
        </p:spPr>
        <p:txBody>
          <a:bodyPr>
            <a:normAutofit/>
          </a:bodyPr>
          <a:lstStyle/>
          <a:p>
            <a:pPr algn="ctr"/>
            <a:r>
              <a:rPr lang="en-US" sz="2800" dirty="0">
                <a:latin typeface="Times New Roman" panose="02020603050405020304" pitchFamily="18" charset="0"/>
                <a:cs typeface="Times New Roman" panose="02020603050405020304" pitchFamily="18" charset="0"/>
              </a:rPr>
              <a:t>Introduction. </a:t>
            </a:r>
          </a:p>
        </p:txBody>
      </p:sp>
      <p:sp>
        <p:nvSpPr>
          <p:cNvPr id="4" name="Content Placeholder 3"/>
          <p:cNvSpPr>
            <a:spLocks noGrp="1"/>
          </p:cNvSpPr>
          <p:nvPr>
            <p:ph sz="half" idx="1"/>
          </p:nvPr>
        </p:nvSpPr>
        <p:spPr/>
        <p:txBody>
          <a:bodyPr>
            <a:normAutofit fontScale="92500" lnSpcReduction="10000"/>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Healthcare </a:t>
            </a:r>
            <a:r>
              <a:rPr lang="en-US" sz="2000" dirty="0">
                <a:latin typeface="Times New Roman" panose="02020603050405020304" pitchFamily="18" charset="0"/>
                <a:cs typeface="Times New Roman" panose="02020603050405020304" pitchFamily="18" charset="0"/>
              </a:rPr>
              <a:t>organizations play a core role in the provision of high-quality care for patients.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Different health care organizations use different metrics to measure quality extents.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Selected health care organizations.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Inpatient health care organization: Johns Hopkins Hospital</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Ambulatory health care organization: Ambulatory Surgical Centers of America, LLC </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7" name="Content Placeholder 6" descr="Screen Clipping"/>
          <p:cNvPicPr>
            <a:picLocks noGrp="1" noChangeAspect="1"/>
          </p:cNvPicPr>
          <p:nvPr>
            <p:ph sz="half" idx="2"/>
          </p:nvPr>
        </p:nvPicPr>
        <p:blipFill>
          <a:blip r:embed="rId2">
            <a:extLst>
              <a:ext uri="{28A0092B-C50C-407E-A947-70E740481C1C}">
                <a14:useLocalDpi xmlns="" xmlns:a14="http://schemas.microsoft.com/office/drawing/2010/main" val="0"/>
              </a:ext>
            </a:extLst>
          </a:blip>
          <a:stretch>
            <a:fillRect/>
          </a:stretch>
        </p:blipFill>
        <p:spPr>
          <a:xfrm>
            <a:off x="5342021" y="2101769"/>
            <a:ext cx="4331368" cy="3753600"/>
          </a:xfrm>
        </p:spPr>
      </p:pic>
    </p:spTree>
    <p:extLst>
      <p:ext uri="{BB962C8B-B14F-4D97-AF65-F5344CB8AC3E}">
        <p14:creationId xmlns="" xmlns:p14="http://schemas.microsoft.com/office/powerpoint/2010/main" val="1758934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6627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Metrics used by </a:t>
            </a:r>
            <a:r>
              <a:rPr lang="en-US" sz="2800" dirty="0" smtClean="0">
                <a:latin typeface="Times New Roman" panose="02020603050405020304" pitchFamily="18" charset="0"/>
                <a:cs typeface="Times New Roman" panose="02020603050405020304" pitchFamily="18" charset="0"/>
              </a:rPr>
              <a:t>Each Organization</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475874"/>
            <a:ext cx="8596668" cy="3880773"/>
          </a:xfrm>
        </p:spPr>
        <p:txBody>
          <a:bodyPr>
            <a:noAutofit/>
          </a:bodyPr>
          <a:lstStyle/>
          <a:p>
            <a:pPr marL="0" indent="0" algn="ctr">
              <a:buNone/>
            </a:pPr>
            <a:r>
              <a:rPr lang="en-US" sz="2000" b="1" i="1" dirty="0">
                <a:latin typeface="Times New Roman" panose="02020603050405020304" pitchFamily="18" charset="0"/>
                <a:cs typeface="Times New Roman" panose="02020603050405020304" pitchFamily="18" charset="0"/>
              </a:rPr>
              <a:t>Metrics used by </a:t>
            </a:r>
            <a:r>
              <a:rPr lang="en-US" sz="2000" b="1" i="1" dirty="0" smtClean="0">
                <a:latin typeface="Times New Roman" panose="02020603050405020304" pitchFamily="18" charset="0"/>
                <a:cs typeface="Times New Roman" panose="02020603050405020304" pitchFamily="18" charset="0"/>
              </a:rPr>
              <a:t>Johns </a:t>
            </a:r>
            <a:r>
              <a:rPr lang="en-US" sz="2000" b="1" i="1" dirty="0">
                <a:latin typeface="Times New Roman" panose="02020603050405020304" pitchFamily="18" charset="0"/>
                <a:cs typeface="Times New Roman" panose="02020603050405020304" pitchFamily="18" charset="0"/>
              </a:rPr>
              <a:t>Hopkins Hospital: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Effectiveness Data and Information Set (HEDIS).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 Outcomes Survey (HOS).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CMS Star Rating (Johns Hopkins Medicine, 2018).</a:t>
            </a:r>
          </a:p>
          <a:p>
            <a:pPr marL="0" indent="0" algn="ctr">
              <a:buNone/>
            </a:pPr>
            <a:r>
              <a:rPr lang="en-US" sz="2000" b="1" i="1" dirty="0">
                <a:latin typeface="Times New Roman" panose="02020603050405020304" pitchFamily="18" charset="0"/>
                <a:cs typeface="Times New Roman" panose="02020603050405020304" pitchFamily="18" charset="0"/>
              </a:rPr>
              <a:t>Metrics used by Ambulatory Surgical Centers of America, LLC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Quality benchmarks.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Hospital outpatient quality reporting program (Prabhakar et al., 2017).</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 quality reporting system (PQRS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09520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99053"/>
            <a:ext cx="8596668" cy="939282"/>
          </a:xfrm>
        </p:spPr>
        <p:txBody>
          <a:bodyPr>
            <a:normAutofit/>
          </a:bodyPr>
          <a:lstStyle/>
          <a:p>
            <a:pPr algn="ctr"/>
            <a:r>
              <a:rPr lang="en-US" sz="2800" dirty="0">
                <a:latin typeface="Times New Roman" panose="02020603050405020304" pitchFamily="18" charset="0"/>
                <a:cs typeface="Times New Roman" panose="02020603050405020304" pitchFamily="18" charset="0"/>
              </a:rPr>
              <a:t>Differences </a:t>
            </a:r>
            <a:r>
              <a:rPr lang="en-US" sz="2800" dirty="0" smtClean="0">
                <a:latin typeface="Times New Roman" panose="02020603050405020304" pitchFamily="18" charset="0"/>
                <a:cs typeface="Times New Roman" panose="02020603050405020304" pitchFamily="18" charset="0"/>
              </a:rPr>
              <a:t>Between </a:t>
            </a: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Metrics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Each Organization</a:t>
            </a:r>
            <a:r>
              <a:rPr lang="en-US" sz="2800" dirty="0">
                <a:latin typeface="Times New Roman" panose="02020603050405020304" pitchFamily="18" charset="0"/>
                <a:cs typeface="Times New Roman" panose="02020603050405020304" pitchFamily="18" charset="0"/>
              </a:rPr>
              <a:t>.</a:t>
            </a:r>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2126471355"/>
              </p:ext>
            </p:extLst>
          </p:nvPr>
        </p:nvGraphicFramePr>
        <p:xfrm>
          <a:off x="522511" y="1138335"/>
          <a:ext cx="9666518" cy="5198917"/>
        </p:xfrm>
        <a:graphic>
          <a:graphicData uri="http://schemas.openxmlformats.org/drawingml/2006/table">
            <a:tbl>
              <a:tblPr firstRow="1" firstCol="1" bandRow="1">
                <a:tableStyleId>{5C22544A-7EE6-4342-B048-85BDC9FD1C3A}</a:tableStyleId>
              </a:tblPr>
              <a:tblGrid>
                <a:gridCol w="4833259">
                  <a:extLst>
                    <a:ext uri="{9D8B030D-6E8A-4147-A177-3AD203B41FA5}">
                      <a16:colId xmlns="" xmlns:a16="http://schemas.microsoft.com/office/drawing/2014/main" val="1725089042"/>
                    </a:ext>
                  </a:extLst>
                </a:gridCol>
                <a:gridCol w="4833259">
                  <a:extLst>
                    <a:ext uri="{9D8B030D-6E8A-4147-A177-3AD203B41FA5}">
                      <a16:colId xmlns="" xmlns:a16="http://schemas.microsoft.com/office/drawing/2014/main" val="4265199422"/>
                    </a:ext>
                  </a:extLst>
                </a:gridCol>
              </a:tblGrid>
              <a:tr h="653129">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Johns Hopkins Hospital</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Ambulatory Surgical Centers of America</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extLst>
                  <a:ext uri="{0D108BD9-81ED-4DB2-BD59-A6C34878D82A}">
                    <a16:rowId xmlns="" xmlns:a16="http://schemas.microsoft.com/office/drawing/2014/main" val="4152177355"/>
                  </a:ext>
                </a:extLst>
              </a:tr>
              <a:tr h="1175614">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Focuses on continuous quality improvement for inpatients (Johns Hopkins Medicine, 2018).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Focuses on continuous quality improvement for outpatients</a:t>
                      </a:r>
                      <a:r>
                        <a:rPr lang="en-US" sz="1800" dirty="0" smtClean="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txBody>
                  <a:tcPr marL="61502" marR="61502" marT="0" marB="0"/>
                </a:tc>
                <a:extLst>
                  <a:ext uri="{0D108BD9-81ED-4DB2-BD59-A6C34878D82A}">
                    <a16:rowId xmlns="" xmlns:a16="http://schemas.microsoft.com/office/drawing/2014/main" val="2311780517"/>
                  </a:ext>
                </a:extLst>
              </a:tr>
              <a:tr h="1175614">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Inpatient's encounter is highly emphasized.</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Outpatients encounter is highly underscored (Prabhakar et al., 2017</a:t>
                      </a:r>
                      <a:r>
                        <a:rPr lang="en-US" sz="1800" dirty="0" smtClean="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txBody>
                  <a:tcPr marL="61502" marR="61502" marT="0" marB="0"/>
                </a:tc>
                <a:extLst>
                  <a:ext uri="{0D108BD9-81ED-4DB2-BD59-A6C34878D82A}">
                    <a16:rowId xmlns="" xmlns:a16="http://schemas.microsoft.com/office/drawing/2014/main" val="4174849553"/>
                  </a:ext>
                </a:extLst>
              </a:tr>
              <a:tr h="1004839">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Seeks to maximize the quality of medical facilities for a better healing environment.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It underscores </a:t>
                      </a:r>
                      <a:r>
                        <a:rPr lang="en-US" sz="1800" dirty="0" smtClean="0">
                          <a:effectLst/>
                          <a:latin typeface="Times New Roman" panose="02020603050405020304" pitchFamily="18" charset="0"/>
                          <a:cs typeface="Times New Roman" panose="02020603050405020304" pitchFamily="18" charset="0"/>
                        </a:rPr>
                        <a:t>physicians </a:t>
                      </a:r>
                      <a:r>
                        <a:rPr lang="en-US" sz="1800" dirty="0">
                          <a:effectLst/>
                          <a:latin typeface="Times New Roman" panose="02020603050405020304" pitchFamily="18" charset="0"/>
                          <a:cs typeface="Times New Roman" panose="02020603050405020304" pitchFamily="18" charset="0"/>
                        </a:rPr>
                        <a:t>encounter as a basis of offering quality services to outpatients.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extLst>
                  <a:ext uri="{0D108BD9-81ED-4DB2-BD59-A6C34878D82A}">
                    <a16:rowId xmlns="" xmlns:a16="http://schemas.microsoft.com/office/drawing/2014/main" val="1620964570"/>
                  </a:ext>
                </a:extLst>
              </a:tr>
              <a:tr h="688164">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It carries out determined surveys for quality health plans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Quality benchmarks are used as the core backups for quality improvement.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extLst>
                  <a:ext uri="{0D108BD9-81ED-4DB2-BD59-A6C34878D82A}">
                    <a16:rowId xmlns="" xmlns:a16="http://schemas.microsoft.com/office/drawing/2014/main" val="2444558153"/>
                  </a:ext>
                </a:extLst>
              </a:tr>
            </a:tbl>
          </a:graphicData>
        </a:graphic>
      </p:graphicFrame>
    </p:spTree>
    <p:extLst>
      <p:ext uri="{BB962C8B-B14F-4D97-AF65-F5344CB8AC3E}">
        <p14:creationId xmlns="" xmlns:p14="http://schemas.microsoft.com/office/powerpoint/2010/main" val="1173608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a:bodyPr>
          <a:lstStyle/>
          <a:p>
            <a:pPr algn="ctr"/>
            <a:r>
              <a:rPr lang="en-US" sz="2800" dirty="0">
                <a:latin typeface="Times New Roman" panose="02020603050405020304" pitchFamily="18" charset="0"/>
                <a:cs typeface="Times New Roman" panose="02020603050405020304" pitchFamily="18" charset="0"/>
              </a:rPr>
              <a:t>Similarities </a:t>
            </a:r>
            <a:r>
              <a:rPr lang="en-US" sz="2800" dirty="0" smtClean="0">
                <a:latin typeface="Times New Roman" panose="02020603050405020304" pitchFamily="18" charset="0"/>
                <a:cs typeface="Times New Roman" panose="02020603050405020304" pitchFamily="18" charset="0"/>
              </a:rPr>
              <a:t>Between </a:t>
            </a: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Metrics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Each Organization</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7543"/>
            <a:ext cx="8596668" cy="3880773"/>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They </a:t>
            </a:r>
            <a:r>
              <a:rPr lang="en-US" sz="2000" dirty="0">
                <a:latin typeface="Times New Roman" panose="02020603050405020304" pitchFamily="18" charset="0"/>
                <a:cs typeface="Times New Roman" panose="02020603050405020304" pitchFamily="18" charset="0"/>
              </a:rPr>
              <a:t>focus on improved </a:t>
            </a:r>
            <a:r>
              <a:rPr lang="en-US" sz="2000" dirty="0" smtClean="0">
                <a:latin typeface="Times New Roman" panose="02020603050405020304" pitchFamily="18" charset="0"/>
                <a:cs typeface="Times New Roman" panose="02020603050405020304" pitchFamily="18" charset="0"/>
              </a:rPr>
              <a:t>patients’ </a:t>
            </a:r>
            <a:r>
              <a:rPr lang="en-US" sz="2000" dirty="0">
                <a:latin typeface="Times New Roman" panose="02020603050405020304" pitchFamily="18" charset="0"/>
                <a:cs typeface="Times New Roman" panose="02020603050405020304" pitchFamily="18" charset="0"/>
              </a:rPr>
              <a:t>outcome.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Identify opportunities for improvement (Prabhakar et al., 2017).</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Track and monitor the success of quality improvement initiatives.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They seek to promote the physician’s efficiency (Johns Hopkins Medicine,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They underscore the importance of patient-centered </a:t>
            </a:r>
            <a:r>
              <a:rPr lang="en-US" sz="2000" dirty="0" smtClean="0">
                <a:latin typeface="Times New Roman" panose="02020603050405020304" pitchFamily="18" charset="0"/>
                <a:cs typeface="Times New Roman" panose="02020603050405020304" pitchFamily="18" charset="0"/>
              </a:rPr>
              <a:t>follow-up</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18880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72086"/>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Conclusion.</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642188"/>
            <a:ext cx="8596668" cy="3880773"/>
          </a:xfrm>
        </p:spPr>
        <p:txBody>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Inpatient </a:t>
            </a:r>
            <a:r>
              <a:rPr lang="en-US" sz="2000" dirty="0">
                <a:latin typeface="Times New Roman" panose="02020603050405020304" pitchFamily="18" charset="0"/>
                <a:cs typeface="Times New Roman" panose="02020603050405020304" pitchFamily="18" charset="0"/>
              </a:rPr>
              <a:t>and ambulatory health care organizations define the wellness of the entire US populations through the dissemination of quality care services (Prabhakar et al., 2017).</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 care organization should focus on the need for quality measurement to identify opportunities for quality improvement.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Physicians encounter should be profoundly underscored as a basis for CQI.</a:t>
            </a:r>
          </a:p>
          <a:p>
            <a:endParaRPr lang="en-US" dirty="0"/>
          </a:p>
        </p:txBody>
      </p:sp>
    </p:spTree>
    <p:extLst>
      <p:ext uri="{BB962C8B-B14F-4D97-AF65-F5344CB8AC3E}">
        <p14:creationId xmlns="" xmlns:p14="http://schemas.microsoft.com/office/powerpoint/2010/main" val="344923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9282"/>
          </a:xfrm>
        </p:spPr>
        <p:txBody>
          <a:bodyPr>
            <a:normAutofit/>
          </a:bodyPr>
          <a:lstStyle/>
          <a:p>
            <a:pPr marL="0" indent="0" algn="ctr"/>
            <a:r>
              <a:rPr lang="en-US" sz="2800" dirty="0">
                <a:latin typeface="Times New Roman" panose="02020603050405020304" pitchFamily="18" charset="0"/>
                <a:cs typeface="Times New Roman" panose="02020603050405020304" pitchFamily="18" charset="0"/>
              </a:rPr>
              <a:t>References. </a:t>
            </a:r>
          </a:p>
        </p:txBody>
      </p:sp>
      <p:sp>
        <p:nvSpPr>
          <p:cNvPr id="3" name="Content Placeholder 2"/>
          <p:cNvSpPr>
            <a:spLocks noGrp="1"/>
          </p:cNvSpPr>
          <p:nvPr>
            <p:ph idx="1"/>
          </p:nvPr>
        </p:nvSpPr>
        <p:spPr>
          <a:xfrm>
            <a:off x="677334" y="1548882"/>
            <a:ext cx="8596668" cy="3880773"/>
          </a:xfrm>
        </p:spPr>
        <p:txBody>
          <a:bodyPr>
            <a:normAutofit/>
          </a:bodyPr>
          <a:lstStyle/>
          <a:p>
            <a:pPr marL="0" indent="0" fontAlgn="base">
              <a:buNone/>
            </a:pPr>
            <a:r>
              <a:rPr lang="en-US" sz="2000" dirty="0" smtClean="0">
                <a:latin typeface="Times New Roman" panose="02020603050405020304" pitchFamily="18" charset="0"/>
                <a:cs typeface="Times New Roman" panose="02020603050405020304" pitchFamily="18" charset="0"/>
              </a:rPr>
              <a:t>Johns </a:t>
            </a:r>
            <a:r>
              <a:rPr lang="en-US" sz="2000" dirty="0">
                <a:latin typeface="Times New Roman" panose="02020603050405020304" pitchFamily="18" charset="0"/>
                <a:cs typeface="Times New Roman" panose="02020603050405020304" pitchFamily="18" charset="0"/>
              </a:rPr>
              <a:t>Hopkins Medicine, (2018). Johns Hopkins Healthcare Providers and Physicians; Health Care Performance Measures. Retrieved from </a:t>
            </a:r>
            <a:r>
              <a:rPr lang="en-US" sz="2000" u="sng" dirty="0">
                <a:latin typeface="Times New Roman" panose="02020603050405020304" pitchFamily="18" charset="0"/>
                <a:cs typeface="Times New Roman" panose="02020603050405020304" pitchFamily="18" charset="0"/>
                <a:hlinkClick r:id="rId2"/>
              </a:rPr>
              <a:t>https://www.hopkinsmedicine.org/johns_hopkins_healthcare/providers_physicians/health_care_performance_measures/index.html</a:t>
            </a:r>
            <a:r>
              <a:rPr lang="en-US" sz="2000"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Prabhakar, A., Helander, E., Chopra, N., Kaye, A. J., Urman, R. D., &amp; Kaye, A. D. (2017). Preoperative assessment for ambulatory surgery. </a:t>
            </a:r>
            <a:r>
              <a:rPr lang="en-US" sz="2000" i="1" dirty="0">
                <a:latin typeface="Times New Roman" panose="02020603050405020304" pitchFamily="18" charset="0"/>
                <a:cs typeface="Times New Roman" panose="02020603050405020304" pitchFamily="18" charset="0"/>
              </a:rPr>
              <a:t>Current pain and headache reports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21</a:t>
            </a:r>
            <a:r>
              <a:rPr lang="en-US" sz="2000" dirty="0">
                <a:latin typeface="Times New Roman" panose="02020603050405020304" pitchFamily="18" charset="0"/>
                <a:cs typeface="Times New Roman" panose="02020603050405020304" pitchFamily="18" charset="0"/>
              </a:rPr>
              <a:t>(10), 43.</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675356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TotalTime>
  <Words>657</Words>
  <Application>Microsoft Office PowerPoint</Application>
  <PresentationFormat>Custom</PresentationFormat>
  <Paragraphs>45</Paragraphs>
  <Slides>7</Slides>
  <Notes>2</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Quality Dimensions in Healthcare Organizations.</vt:lpstr>
      <vt:lpstr>Introduction. </vt:lpstr>
      <vt:lpstr>Metrics used by Each Organization. </vt:lpstr>
      <vt:lpstr>Differences Between the Metrics of Each Organization.</vt:lpstr>
      <vt:lpstr>Similarities Between the Metrics of Each Organization.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dimensions in healthcare organizations.</dc:title>
  <dc:creator>user</dc:creator>
  <cp:lastModifiedBy>ADM</cp:lastModifiedBy>
  <cp:revision>5</cp:revision>
  <dcterms:created xsi:type="dcterms:W3CDTF">2019-02-09T06:27:43Z</dcterms:created>
  <dcterms:modified xsi:type="dcterms:W3CDTF">2019-02-10T09:43:56Z</dcterms:modified>
</cp:coreProperties>
</file>